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8" r:id="rId11"/>
    <p:sldId id="264" r:id="rId12"/>
    <p:sldId id="265" r:id="rId13"/>
    <p:sldId id="266" r:id="rId14"/>
    <p:sldId id="267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>
            <a:lvl1pPr algn="ctr">
              <a:defRPr sz="6000">
                <a:solidFill>
                  <a:srgbClr val="33333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33333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7" name="Picture 2" descr="http://www.udem.edu.mx/Esp/Sala-de-Prensa/PublishingImages/logo/RGB/Pleca-UDEM-A-RG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5257800"/>
            <a:ext cx="32004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457200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9977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915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0091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4186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3ADE2-5E7A-4665-9669-51663F7DFD01}" type="datetimeFigureOut">
              <a:rPr lang="es-MX" smtClean="0"/>
              <a:t>18/10/2023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20CA2-59D8-4FCB-B121-ADBC4A6518BE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12998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3ADE2-5E7A-4665-9669-51663F7DFD01}" type="datetimeFigureOut">
              <a:rPr lang="es-MX" smtClean="0"/>
              <a:t>18/10/2023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20CA2-59D8-4FCB-B121-ADBC4A6518BE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184005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893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3ADE2-5E7A-4665-9669-51663F7DFD01}" type="datetimeFigureOut">
              <a:rPr lang="es-MX" smtClean="0"/>
              <a:t>18/10/2023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20CA2-59D8-4FCB-B121-ADBC4A6518BE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816933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416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3ADE2-5E7A-4665-9669-51663F7DFD01}" type="datetimeFigureOut">
              <a:rPr lang="es-MX" smtClean="0"/>
              <a:t>18/10/2023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20CA2-59D8-4FCB-B121-ADBC4A6518BE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953864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3ADE2-5E7A-4665-9669-51663F7DFD01}" type="datetimeFigureOut">
              <a:rPr lang="es-MX" smtClean="0"/>
              <a:t>18/10/2023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20CA2-59D8-4FCB-B121-ADBC4A6518BE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74264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174582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333333"/>
          </a:solidFill>
        </p:spPr>
        <p:txBody>
          <a:bodyPr/>
          <a:lstStyle>
            <a:lvl1pPr>
              <a:defRPr>
                <a:solidFill>
                  <a:srgbClr val="FFF5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38000"/>
          </a:xfrm>
        </p:spPr>
        <p:txBody>
          <a:bodyPr anchor="ctr"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199" y="6400798"/>
            <a:ext cx="10515599" cy="457201"/>
          </a:xfrm>
        </p:spPr>
        <p:txBody>
          <a:bodyPr/>
          <a:lstStyle>
            <a:lvl1pPr algn="just">
              <a:defRPr/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353797" y="6400797"/>
            <a:ext cx="838199" cy="4572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B6B27CAF-3EE2-4CD3-9E2C-8B9057997B85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841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810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6342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4354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55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174582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33333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33333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www.udem.edu.mx/Esp/Sala-de-Prensa/PublishingImages/logo/RGB/Pleca-UDEM-A-RG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0" y="0"/>
            <a:ext cx="3365500" cy="168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390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174582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333333"/>
          </a:solidFill>
        </p:spPr>
        <p:txBody>
          <a:bodyPr/>
          <a:lstStyle>
            <a:lvl1pPr>
              <a:defRPr>
                <a:solidFill>
                  <a:srgbClr val="FFF5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38000"/>
          </a:xfrm>
        </p:spPr>
        <p:txBody>
          <a:bodyPr anchor="ctr"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38000"/>
          </a:xfrm>
        </p:spPr>
        <p:txBody>
          <a:bodyPr anchor="ctr"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353797" y="6400797"/>
            <a:ext cx="838199" cy="4572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B6B27CAF-3EE2-4CD3-9E2C-8B9057997B85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199" y="6400798"/>
            <a:ext cx="10515599" cy="457201"/>
          </a:xfrm>
        </p:spPr>
        <p:txBody>
          <a:bodyPr/>
          <a:lstStyle>
            <a:lvl1pPr algn="just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1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174582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333333"/>
          </a:solidFill>
        </p:spPr>
        <p:txBody>
          <a:bodyPr/>
          <a:lstStyle>
            <a:lvl1pPr>
              <a:defRPr>
                <a:solidFill>
                  <a:srgbClr val="FFF5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10515597" cy="2160000"/>
          </a:xfrm>
        </p:spPr>
        <p:txBody>
          <a:bodyPr anchor="ctr"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199" y="4000103"/>
            <a:ext cx="10515601" cy="2160000"/>
          </a:xfrm>
        </p:spPr>
        <p:txBody>
          <a:bodyPr anchor="ctr"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353797" y="6400797"/>
            <a:ext cx="838199" cy="4572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B6B27CAF-3EE2-4CD3-9E2C-8B9057997B85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199" y="6400798"/>
            <a:ext cx="10515599" cy="457201"/>
          </a:xfrm>
        </p:spPr>
        <p:txBody>
          <a:bodyPr/>
          <a:lstStyle>
            <a:lvl1pPr algn="just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110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174582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79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174582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333333"/>
          </a:solidFill>
        </p:spPr>
        <p:txBody>
          <a:bodyPr/>
          <a:lstStyle>
            <a:lvl1pPr>
              <a:defRPr>
                <a:solidFill>
                  <a:srgbClr val="FFF5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199" y="6400798"/>
            <a:ext cx="10515599" cy="457201"/>
          </a:xfrm>
        </p:spPr>
        <p:txBody>
          <a:bodyPr/>
          <a:lstStyle>
            <a:lvl1pPr algn="just">
              <a:defRPr/>
            </a:lvl1pPr>
          </a:lstStyle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353797" y="6400797"/>
            <a:ext cx="838199" cy="4572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B6B27CAF-3EE2-4CD3-9E2C-8B9057997B85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791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174582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353797" y="6400797"/>
            <a:ext cx="838199" cy="4572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B6B27CAF-3EE2-4CD3-9E2C-8B9057997B85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199" y="6400798"/>
            <a:ext cx="10515599" cy="457201"/>
          </a:xfrm>
        </p:spPr>
        <p:txBody>
          <a:bodyPr/>
          <a:lstStyle>
            <a:lvl1pPr algn="just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859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66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2A5CF-93F2-4A71-A8BD-EBD170B0CE37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07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2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2A5CF-93F2-4A71-A8BD-EBD170B0CE37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548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95251" y="0"/>
            <a:ext cx="2647950" cy="2052735"/>
          </a:xfrm>
          <a:prstGeom prst="rect">
            <a:avLst/>
          </a:prstGeom>
          <a:solidFill>
            <a:srgbClr val="000000">
              <a:alpha val="50000"/>
            </a:srgbClr>
          </a:solidFill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5000" b="1" dirty="0" err="1" smtClean="0">
                <a:solidFill>
                  <a:schemeClr val="bg1"/>
                </a:solidFill>
              </a:rPr>
              <a:t>Support</a:t>
            </a:r>
            <a:r>
              <a:rPr lang="es-MX" sz="5000" b="1" dirty="0" smtClean="0">
                <a:solidFill>
                  <a:schemeClr val="bg1"/>
                </a:solidFill>
              </a:rPr>
              <a:t> Vector Machines</a:t>
            </a:r>
            <a:endParaRPr lang="es-MX" sz="5000" b="1" dirty="0">
              <a:solidFill>
                <a:schemeClr val="bg1"/>
              </a:solidFill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95250" y="6305551"/>
            <a:ext cx="2947405" cy="552449"/>
          </a:xfrm>
          <a:prstGeom prst="rect">
            <a:avLst/>
          </a:prstGeom>
          <a:solidFill>
            <a:srgbClr val="000000">
              <a:alpha val="50000"/>
            </a:srgbClr>
          </a:solidFill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s-MX" sz="1700" b="1" dirty="0" smtClean="0">
                <a:solidFill>
                  <a:schemeClr val="bg1"/>
                </a:solidFill>
              </a:rPr>
              <a:t>Dr. Antonio Martínez Torteya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s-MX" sz="1600" b="1" dirty="0" smtClean="0">
                <a:solidFill>
                  <a:schemeClr val="bg1"/>
                </a:solidFill>
              </a:rPr>
              <a:t>antonio.martinez@udem.edu</a:t>
            </a:r>
            <a:endParaRPr lang="es-MX" sz="16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6035" y="6550223"/>
            <a:ext cx="2380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>
                <a:solidFill>
                  <a:schemeClr val="bg1">
                    <a:lumMod val="75000"/>
                  </a:schemeClr>
                </a:solidFill>
              </a:rPr>
              <a:t>Imagen creada usando DALL-E</a:t>
            </a:r>
            <a:endParaRPr lang="es-MX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022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Maximal</a:t>
            </a:r>
            <a:r>
              <a:rPr lang="es-MX" dirty="0" smtClean="0"/>
              <a:t> </a:t>
            </a:r>
            <a:r>
              <a:rPr lang="es-MX" dirty="0" err="1" smtClean="0"/>
              <a:t>Margin</a:t>
            </a:r>
            <a:r>
              <a:rPr lang="es-MX" dirty="0" smtClean="0"/>
              <a:t> </a:t>
            </a:r>
            <a:r>
              <a:rPr lang="es-MX" dirty="0" err="1" smtClean="0"/>
              <a:t>Classifier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s-MX" dirty="0" smtClean="0"/>
                  <a:t>Siempre habrá al menos dos puntos tocando el margen</a:t>
                </a:r>
              </a:p>
              <a:p>
                <a:pPr lvl="1"/>
                <a:r>
                  <a:rPr lang="es-MX" dirty="0" smtClean="0"/>
                  <a:t>Vectores de soporte</a:t>
                </a:r>
              </a:p>
              <a:p>
                <a:pPr lvl="2"/>
                <a:r>
                  <a:rPr lang="es-MX" dirty="0" smtClean="0"/>
                  <a:t>Vectores porque cada punto es un vector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s-MX" dirty="0" smtClean="0"/>
                  <a:t>-dimensional (en este ejemplo, dos dimensiones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s-MX" dirty="0" smtClean="0"/>
                  <a:t>)</a:t>
                </a:r>
              </a:p>
              <a:p>
                <a:pPr lvl="2"/>
                <a:r>
                  <a:rPr lang="es-MX" dirty="0" smtClean="0"/>
                  <a:t>Soporte porque son el soporte del </a:t>
                </a:r>
                <a:r>
                  <a:rPr lang="es-MX" dirty="0" err="1" smtClean="0"/>
                  <a:t>hiperplano</a:t>
                </a:r>
                <a:r>
                  <a:rPr lang="es-MX" dirty="0"/>
                  <a:t> </a:t>
                </a:r>
                <a:r>
                  <a:rPr lang="es-MX" dirty="0" smtClean="0"/>
                  <a:t>(si se mueven, el </a:t>
                </a:r>
                <a:r>
                  <a:rPr lang="es-MX" dirty="0" err="1" smtClean="0"/>
                  <a:t>hiperplano</a:t>
                </a:r>
                <a:r>
                  <a:rPr lang="es-MX" dirty="0" smtClean="0"/>
                  <a:t> se mueve)</a:t>
                </a:r>
              </a:p>
              <a:p>
                <a:r>
                  <a:rPr lang="es-MX" dirty="0" smtClean="0"/>
                  <a:t>El </a:t>
                </a:r>
                <a:r>
                  <a:rPr lang="es-MX" dirty="0" err="1" smtClean="0"/>
                  <a:t>hiperplano</a:t>
                </a:r>
                <a:r>
                  <a:rPr lang="es-MX" dirty="0" smtClean="0"/>
                  <a:t> de </a:t>
                </a:r>
                <a:r>
                  <a:rPr lang="es-MX" dirty="0" err="1" smtClean="0"/>
                  <a:t>márgen</a:t>
                </a:r>
                <a:r>
                  <a:rPr lang="es-MX" dirty="0" smtClean="0"/>
                  <a:t> máximo depende solamente de los vectores de soporte, las demás observaciones no lo afectan</a:t>
                </a:r>
                <a:endParaRPr lang="es-MX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1882" r="-294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730" y="1825625"/>
            <a:ext cx="4350540" cy="4338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253" y="1825625"/>
            <a:ext cx="4363017" cy="433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87730" y="6163625"/>
            <a:ext cx="21707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800" dirty="0" smtClean="0">
                <a:solidFill>
                  <a:schemeClr val="bg1"/>
                </a:solidFill>
              </a:rPr>
              <a:t>Obtenido de </a:t>
            </a:r>
            <a:r>
              <a:rPr lang="es-MX" sz="800" dirty="0" err="1" smtClean="0">
                <a:solidFill>
                  <a:schemeClr val="bg1"/>
                </a:solidFill>
              </a:rPr>
              <a:t>Introduction</a:t>
            </a:r>
            <a:r>
              <a:rPr lang="es-MX" sz="800" dirty="0" smtClean="0">
                <a:solidFill>
                  <a:schemeClr val="bg1"/>
                </a:solidFill>
              </a:rPr>
              <a:t> to </a:t>
            </a:r>
            <a:r>
              <a:rPr lang="es-MX" sz="800" dirty="0" err="1" smtClean="0">
                <a:solidFill>
                  <a:schemeClr val="bg1"/>
                </a:solidFill>
              </a:rPr>
              <a:t>Statistical</a:t>
            </a:r>
            <a:r>
              <a:rPr lang="es-MX" sz="800" dirty="0" smtClean="0">
                <a:solidFill>
                  <a:schemeClr val="bg1"/>
                </a:solidFill>
              </a:rPr>
              <a:t> </a:t>
            </a:r>
            <a:r>
              <a:rPr lang="es-MX" sz="800" dirty="0" err="1" smtClean="0">
                <a:solidFill>
                  <a:schemeClr val="bg1"/>
                </a:solidFill>
              </a:rPr>
              <a:t>Learning</a:t>
            </a:r>
            <a:endParaRPr lang="es-MX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64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Construcción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s-MX" dirty="0" smtClean="0"/>
                  <a:t>Problema de optimización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MX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MX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MX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imize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func>
                    </m:oMath>
                  </m:oMathPara>
                </a14:m>
                <a:endParaRPr lang="es-MX" dirty="0" smtClean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sujeto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s-MX" dirty="0" smtClean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=1,…,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s-MX" dirty="0" smtClean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s-MX" dirty="0" smtClean="0"/>
                  <a:t>Tercer término garantiza que todas las observaciones estarán del lado correcto del </a:t>
                </a:r>
                <a:r>
                  <a:rPr lang="es-MX" dirty="0" err="1" smtClean="0"/>
                  <a:t>hiperplano</a:t>
                </a:r>
                <a:r>
                  <a:rPr lang="es-MX" dirty="0" smtClean="0"/>
                  <a:t> (con un colchón del tamaño del margen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s-MX" dirty="0" smtClean="0"/>
                  <a:t>)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s-MX" dirty="0" smtClean="0"/>
                  <a:t>Segundo término define una solución para un problema con múltiples soluciones (</a:t>
                </a:r>
                <a:r>
                  <a:rPr lang="es-MX" dirty="0" err="1" smtClean="0"/>
                  <a:t>hiperplano</a:t>
                </a:r>
                <a:r>
                  <a:rPr lang="es-MX" dirty="0" smtClean="0"/>
                  <a:t> multiplicado por escalar es el mismo </a:t>
                </a:r>
                <a:r>
                  <a:rPr lang="es-MX" dirty="0" err="1" smtClean="0"/>
                  <a:t>hiperplano</a:t>
                </a:r>
                <a:r>
                  <a:rPr lang="es-MX" dirty="0" smtClean="0"/>
                  <a:t>) y simplifica la ecuación de distancia entre un punto y el </a:t>
                </a:r>
                <a:r>
                  <a:rPr lang="es-MX" dirty="0" err="1" smtClean="0"/>
                  <a:t>hiperplano</a:t>
                </a:r>
                <a:endParaRPr lang="es-MX" dirty="0" smtClean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MX" dirty="0" smtClean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12" t="-1966" r="-464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306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Optimización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err="1" smtClean="0"/>
              <a:t>Sequential</a:t>
            </a:r>
            <a:r>
              <a:rPr lang="es-MX" dirty="0" smtClean="0"/>
              <a:t> </a:t>
            </a:r>
            <a:r>
              <a:rPr lang="es-MX" dirty="0" err="1" smtClean="0"/>
              <a:t>Minimal</a:t>
            </a:r>
            <a:r>
              <a:rPr lang="es-MX" dirty="0" smtClean="0"/>
              <a:t> </a:t>
            </a:r>
            <a:r>
              <a:rPr lang="es-MX" dirty="0" err="1" smtClean="0"/>
              <a:t>Optimization</a:t>
            </a:r>
            <a:endParaRPr lang="es-MX" dirty="0" smtClean="0"/>
          </a:p>
          <a:p>
            <a:pPr lvl="1"/>
            <a:r>
              <a:rPr lang="es-MX" dirty="0" smtClean="0"/>
              <a:t>Método implementado en </a:t>
            </a:r>
            <a:r>
              <a:rPr lang="es-MX" dirty="0" err="1" smtClean="0"/>
              <a:t>scikit-learn</a:t>
            </a:r>
            <a:r>
              <a:rPr lang="es-MX" dirty="0" smtClean="0"/>
              <a:t> (obtener resultados de la forma más eficiente posible)</a:t>
            </a:r>
          </a:p>
          <a:p>
            <a:r>
              <a:rPr lang="es-MX" dirty="0" err="1" smtClean="0"/>
              <a:t>Lagrangian</a:t>
            </a:r>
            <a:r>
              <a:rPr lang="es-MX" dirty="0" smtClean="0"/>
              <a:t> </a:t>
            </a:r>
            <a:r>
              <a:rPr lang="es-MX" dirty="0" err="1" smtClean="0"/>
              <a:t>Multipliers</a:t>
            </a:r>
            <a:endParaRPr lang="es-MX" dirty="0" smtClean="0"/>
          </a:p>
          <a:p>
            <a:pPr lvl="1"/>
            <a:r>
              <a:rPr lang="es-MX" dirty="0" smtClean="0"/>
              <a:t>Transformación para obtener el problema dual (comprender mejor el método)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4828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Situaciones no ideales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s-MX" dirty="0" smtClean="0"/>
                  <a:t>Generar un </a:t>
                </a:r>
                <a:r>
                  <a:rPr lang="es-MX" dirty="0" err="1"/>
                  <a:t>hiperplano</a:t>
                </a:r>
                <a:r>
                  <a:rPr lang="es-MX" dirty="0"/>
                  <a:t> que separe de la mejor manera posible las </a:t>
                </a:r>
                <a:r>
                  <a:rPr lang="es-MX" dirty="0" smtClean="0"/>
                  <a:t>clases</a:t>
                </a:r>
              </a:p>
              <a:p>
                <a:r>
                  <a:rPr lang="es-MX" dirty="0" smtClean="0"/>
                  <a:t>El método de </a:t>
                </a:r>
                <a:r>
                  <a:rPr lang="es-MX" dirty="0" err="1" smtClean="0"/>
                  <a:t>maximal</a:t>
                </a:r>
                <a:r>
                  <a:rPr lang="es-MX" dirty="0" smtClean="0"/>
                  <a:t> </a:t>
                </a:r>
                <a:r>
                  <a:rPr lang="es-MX" dirty="0" err="1" smtClean="0"/>
                  <a:t>margin</a:t>
                </a:r>
                <a:r>
                  <a:rPr lang="es-MX" dirty="0" smtClean="0"/>
                  <a:t> </a:t>
                </a:r>
                <a:r>
                  <a:rPr lang="es-MX" dirty="0" err="1" smtClean="0"/>
                  <a:t>classifier</a:t>
                </a:r>
                <a:r>
                  <a:rPr lang="es-MX" dirty="0" smtClean="0"/>
                  <a:t> es intuitivo y funcional cuando existe un </a:t>
                </a:r>
                <a:r>
                  <a:rPr lang="es-MX" dirty="0" err="1" smtClean="0"/>
                  <a:t>hiperplano</a:t>
                </a:r>
                <a:r>
                  <a:rPr lang="es-MX" dirty="0" smtClean="0"/>
                  <a:t> capaz de realizar tal separación</a:t>
                </a:r>
              </a:p>
              <a:p>
                <a:r>
                  <a:rPr lang="es-MX" dirty="0" smtClean="0"/>
                  <a:t>Los datos mostrados no tienen solución para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s-MX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2118" r="-47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06901" y="1825625"/>
            <a:ext cx="4712198" cy="43386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87730" y="6163625"/>
            <a:ext cx="21707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800" dirty="0" smtClean="0">
                <a:solidFill>
                  <a:schemeClr val="bg1"/>
                </a:solidFill>
              </a:rPr>
              <a:t>Obtenido de </a:t>
            </a:r>
            <a:r>
              <a:rPr lang="es-MX" sz="800" dirty="0" err="1" smtClean="0">
                <a:solidFill>
                  <a:schemeClr val="bg1"/>
                </a:solidFill>
              </a:rPr>
              <a:t>Introduction</a:t>
            </a:r>
            <a:r>
              <a:rPr lang="es-MX" sz="800" dirty="0" smtClean="0">
                <a:solidFill>
                  <a:schemeClr val="bg1"/>
                </a:solidFill>
              </a:rPr>
              <a:t> to </a:t>
            </a:r>
            <a:r>
              <a:rPr lang="es-MX" sz="800" dirty="0" err="1" smtClean="0">
                <a:solidFill>
                  <a:schemeClr val="bg1"/>
                </a:solidFill>
              </a:rPr>
              <a:t>Statistical</a:t>
            </a:r>
            <a:r>
              <a:rPr lang="es-MX" sz="800" dirty="0" smtClean="0">
                <a:solidFill>
                  <a:schemeClr val="bg1"/>
                </a:solidFill>
              </a:rPr>
              <a:t> </a:t>
            </a:r>
            <a:r>
              <a:rPr lang="es-MX" sz="800" dirty="0" err="1" smtClean="0">
                <a:solidFill>
                  <a:schemeClr val="bg1"/>
                </a:solidFill>
              </a:rPr>
              <a:t>Learning</a:t>
            </a:r>
            <a:endParaRPr lang="es-MX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99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Support</a:t>
            </a:r>
            <a:r>
              <a:rPr lang="es-MX" dirty="0" smtClean="0"/>
              <a:t> Vector </a:t>
            </a:r>
            <a:r>
              <a:rPr lang="es-MX" dirty="0" err="1" smtClean="0"/>
              <a:t>Classifier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 smtClean="0"/>
              <a:t>Margen suave</a:t>
            </a:r>
          </a:p>
          <a:p>
            <a:pPr lvl="1"/>
            <a:r>
              <a:rPr lang="es-MX" dirty="0" smtClean="0"/>
              <a:t>Permitimos que algunas observaciones estén del lado incorrecto del margen, o incluso del lado incorrecto del </a:t>
            </a:r>
            <a:r>
              <a:rPr lang="es-MX" dirty="0" err="1" smtClean="0"/>
              <a:t>hiperplano</a:t>
            </a:r>
            <a:endParaRPr lang="es-MX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75443" y="1825625"/>
            <a:ext cx="4975113" cy="43386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87730" y="6163625"/>
            <a:ext cx="21707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800" dirty="0" smtClean="0">
                <a:solidFill>
                  <a:schemeClr val="bg1"/>
                </a:solidFill>
              </a:rPr>
              <a:t>Obtenido de </a:t>
            </a:r>
            <a:r>
              <a:rPr lang="es-MX" sz="800" dirty="0" err="1" smtClean="0">
                <a:solidFill>
                  <a:schemeClr val="bg1"/>
                </a:solidFill>
              </a:rPr>
              <a:t>Introduction</a:t>
            </a:r>
            <a:r>
              <a:rPr lang="es-MX" sz="800" dirty="0" smtClean="0">
                <a:solidFill>
                  <a:schemeClr val="bg1"/>
                </a:solidFill>
              </a:rPr>
              <a:t> to </a:t>
            </a:r>
            <a:r>
              <a:rPr lang="es-MX" sz="800" dirty="0" err="1" smtClean="0">
                <a:solidFill>
                  <a:schemeClr val="bg1"/>
                </a:solidFill>
              </a:rPr>
              <a:t>Statistical</a:t>
            </a:r>
            <a:r>
              <a:rPr lang="es-MX" sz="800" dirty="0" smtClean="0">
                <a:solidFill>
                  <a:schemeClr val="bg1"/>
                </a:solidFill>
              </a:rPr>
              <a:t> </a:t>
            </a:r>
            <a:r>
              <a:rPr lang="es-MX" sz="800" dirty="0" err="1" smtClean="0">
                <a:solidFill>
                  <a:schemeClr val="bg1"/>
                </a:solidFill>
              </a:rPr>
              <a:t>Learning</a:t>
            </a:r>
            <a:endParaRPr lang="es-MX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67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506" y="1830388"/>
            <a:ext cx="4972050" cy="43338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Support</a:t>
            </a:r>
            <a:r>
              <a:rPr lang="es-MX" dirty="0" smtClean="0"/>
              <a:t> Vector </a:t>
            </a:r>
            <a:r>
              <a:rPr lang="es-MX" dirty="0" err="1" smtClean="0"/>
              <a:t>Classifier</a:t>
            </a:r>
            <a:endParaRPr lang="es-MX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75443" y="1825625"/>
            <a:ext cx="4975113" cy="4338638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930030" y="1825625"/>
            <a:ext cx="4997940" cy="43386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6164263"/>
            <a:ext cx="21707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800" dirty="0" smtClean="0">
                <a:solidFill>
                  <a:schemeClr val="bg1"/>
                </a:solidFill>
              </a:rPr>
              <a:t>Obtenido de </a:t>
            </a:r>
            <a:r>
              <a:rPr lang="es-MX" sz="800" dirty="0" err="1" smtClean="0">
                <a:solidFill>
                  <a:schemeClr val="bg1"/>
                </a:solidFill>
              </a:rPr>
              <a:t>Introduction</a:t>
            </a:r>
            <a:r>
              <a:rPr lang="es-MX" sz="800" dirty="0" smtClean="0">
                <a:solidFill>
                  <a:schemeClr val="bg1"/>
                </a:solidFill>
              </a:rPr>
              <a:t> to </a:t>
            </a:r>
            <a:r>
              <a:rPr lang="es-MX" sz="800" dirty="0" err="1" smtClean="0">
                <a:solidFill>
                  <a:schemeClr val="bg1"/>
                </a:solidFill>
              </a:rPr>
              <a:t>Statistical</a:t>
            </a:r>
            <a:r>
              <a:rPr lang="es-MX" sz="800" dirty="0" smtClean="0">
                <a:solidFill>
                  <a:schemeClr val="bg1"/>
                </a:solidFill>
              </a:rPr>
              <a:t> </a:t>
            </a:r>
            <a:r>
              <a:rPr lang="es-MX" sz="800" dirty="0" err="1" smtClean="0">
                <a:solidFill>
                  <a:schemeClr val="bg1"/>
                </a:solidFill>
              </a:rPr>
              <a:t>Learning</a:t>
            </a:r>
            <a:endParaRPr lang="es-MX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24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Support</a:t>
            </a:r>
            <a:r>
              <a:rPr lang="es-MX" dirty="0" smtClean="0"/>
              <a:t> Vector </a:t>
            </a:r>
            <a:r>
              <a:rPr lang="es-MX" dirty="0" err="1" smtClean="0"/>
              <a:t>Classifier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MX" dirty="0" err="1" smtClean="0"/>
              <a:t>Maximal</a:t>
            </a:r>
            <a:r>
              <a:rPr lang="es-MX" dirty="0" smtClean="0"/>
              <a:t> </a:t>
            </a:r>
            <a:r>
              <a:rPr lang="es-MX" dirty="0" err="1" smtClean="0"/>
              <a:t>margin</a:t>
            </a:r>
            <a:r>
              <a:rPr lang="es-MX" dirty="0" smtClean="0"/>
              <a:t> </a:t>
            </a:r>
            <a:r>
              <a:rPr lang="es-MX" dirty="0" err="1" smtClean="0"/>
              <a:t>classifier</a:t>
            </a:r>
            <a:r>
              <a:rPr lang="es-MX" dirty="0" smtClean="0"/>
              <a:t> clasificará de forma perfecta todas las observaciones de entrenamiento (si puede generarse)</a:t>
            </a:r>
          </a:p>
          <a:p>
            <a:pPr lvl="1"/>
            <a:r>
              <a:rPr lang="es-MX" dirty="0" smtClean="0"/>
              <a:t>Extremadamente sensible a cambios</a:t>
            </a:r>
          </a:p>
          <a:p>
            <a:pPr lvl="2"/>
            <a:r>
              <a:rPr lang="es-MX" dirty="0" smtClean="0"/>
              <a:t>Sobreajuste</a:t>
            </a:r>
          </a:p>
          <a:p>
            <a:pPr lvl="1"/>
            <a:r>
              <a:rPr lang="es-MX" dirty="0" smtClean="0"/>
              <a:t>Potencial de margen muy pequeño</a:t>
            </a:r>
          </a:p>
          <a:p>
            <a:pPr lvl="2"/>
            <a:r>
              <a:rPr lang="es-MX" dirty="0" smtClean="0"/>
              <a:t>Menor confianza en predicciones</a:t>
            </a:r>
          </a:p>
          <a:p>
            <a:r>
              <a:rPr lang="es-MX" dirty="0" err="1" smtClean="0"/>
              <a:t>Support</a:t>
            </a:r>
            <a:r>
              <a:rPr lang="es-MX" dirty="0" smtClean="0"/>
              <a:t> vector </a:t>
            </a:r>
            <a:r>
              <a:rPr lang="es-MX" dirty="0" err="1" smtClean="0"/>
              <a:t>classifier</a:t>
            </a:r>
            <a:endParaRPr lang="es-MX" dirty="0" smtClean="0"/>
          </a:p>
          <a:p>
            <a:pPr lvl="1"/>
            <a:r>
              <a:rPr lang="es-MX" dirty="0" smtClean="0"/>
              <a:t>Menos volátil o específico a unas cuantas observaciones</a:t>
            </a:r>
          </a:p>
          <a:p>
            <a:pPr lvl="1"/>
            <a:r>
              <a:rPr lang="es-MX" dirty="0" smtClean="0"/>
              <a:t>Mejor clasificación (confianza) de la mayoría de las observaciones</a:t>
            </a:r>
          </a:p>
        </p:txBody>
      </p:sp>
      <p:pic>
        <p:nvPicPr>
          <p:cNvPr id="5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75443" y="1825625"/>
            <a:ext cx="4975113" cy="433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78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Construcción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s-MX" sz="1800" dirty="0" smtClean="0"/>
                  <a:t>Problema de optimización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MX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MX" sz="1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MX" sz="180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imize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lim>
                          </m:limLow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func>
                    </m:oMath>
                  </m:oMathPara>
                </a14:m>
                <a:endParaRPr lang="es-MX" sz="1800" dirty="0" smtClean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sujeto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s-MX" sz="1800" dirty="0" smtClean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𝑖𝑝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800" b="0" dirty="0" smtClean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≥0,</m:t>
                      </m:r>
                    </m:oMath>
                  </m:oMathPara>
                </a14:m>
                <a:endParaRPr lang="en-US" sz="1800" b="0" dirty="0" smtClean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s-MX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s-MX" sz="1800" dirty="0" smtClean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824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MX" sz="1800" dirty="0"/>
                  <a:t> son las variables de holgura. Indican dónde se encuentra la observación con relación al margen y al </a:t>
                </a:r>
                <a:r>
                  <a:rPr lang="es-MX" sz="1800" dirty="0" err="1"/>
                  <a:t>hiperplano</a:t>
                </a:r>
                <a:endParaRPr lang="es-MX" sz="1800" dirty="0"/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MX" sz="1600" dirty="0"/>
                  <a:t> indica que está del lado correcto del </a:t>
                </a:r>
                <a:r>
                  <a:rPr lang="es-MX" sz="1600" dirty="0" smtClean="0"/>
                  <a:t>margen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s-MX" sz="1600" dirty="0" smtClean="0"/>
                  <a:t> indica que está del lado incorrecto del margen, pero del lado correcto del </a:t>
                </a:r>
                <a:r>
                  <a:rPr lang="es-MX" sz="1600" dirty="0" err="1" smtClean="0"/>
                  <a:t>hiperplano</a:t>
                </a:r>
                <a:endParaRPr lang="es-MX" sz="1600" dirty="0" smtClean="0"/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s-MX" sz="1600" dirty="0" smtClean="0"/>
                  <a:t> indica que está del lado incorrecto del </a:t>
                </a:r>
                <a:r>
                  <a:rPr lang="es-MX" sz="1600" dirty="0" err="1" smtClean="0"/>
                  <a:t>hiperplano</a:t>
                </a:r>
                <a:endParaRPr lang="es-MX" sz="1600" dirty="0" smtClean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s-MX" sz="1800" dirty="0"/>
                  <a:t> es un parámetro (no negativo) que determina la suavidad del margen. Determina la cantidad y severidad de violaciones al margen que se </a:t>
                </a:r>
                <a:r>
                  <a:rPr lang="es-MX" sz="1800" dirty="0" smtClean="0"/>
                  <a:t>toleran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s-MX" sz="1600" dirty="0" smtClean="0"/>
                  <a:t>Si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MX" sz="1600" dirty="0" smtClean="0"/>
                  <a:t> no hay tolerancia (</a:t>
                </a:r>
                <a:r>
                  <a:rPr lang="es-MX" sz="1600" dirty="0" err="1" smtClean="0"/>
                  <a:t>maximal</a:t>
                </a:r>
                <a:r>
                  <a:rPr lang="es-MX" sz="1600" dirty="0" smtClean="0"/>
                  <a:t> </a:t>
                </a:r>
                <a:r>
                  <a:rPr lang="es-MX" sz="1600" dirty="0" err="1" smtClean="0"/>
                  <a:t>margin</a:t>
                </a:r>
                <a:r>
                  <a:rPr lang="es-MX" sz="1600" dirty="0" smtClean="0"/>
                  <a:t> </a:t>
                </a:r>
                <a:r>
                  <a:rPr lang="es-MX" sz="1600" dirty="0" err="1" smtClean="0"/>
                  <a:t>hyperplane</a:t>
                </a:r>
                <a:r>
                  <a:rPr lang="es-MX" sz="1600" dirty="0" smtClean="0"/>
                  <a:t>)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600" b="0" dirty="0" smtClean="0"/>
                  <a:t>Para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s-MX" sz="1600" dirty="0" smtClean="0"/>
                  <a:t> se permite un máximo de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s-MX" sz="1600" dirty="0" smtClean="0"/>
                  <a:t> observaciones del lado incorrecto del </a:t>
                </a:r>
                <a:r>
                  <a:rPr lang="es-MX" sz="1600" dirty="0" err="1" smtClean="0"/>
                  <a:t>hiperplano</a:t>
                </a:r>
                <a:r>
                  <a:rPr lang="es-MX" sz="1600" dirty="0" smtClean="0"/>
                  <a:t> (errores en </a:t>
                </a:r>
                <a:r>
                  <a:rPr lang="es-MX" sz="1600" dirty="0" err="1" smtClean="0"/>
                  <a:t>train</a:t>
                </a:r>
                <a:r>
                  <a:rPr lang="es-MX" sz="1600" dirty="0" smtClean="0"/>
                  <a:t>)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s-MX" sz="1600" dirty="0" smtClean="0"/>
                  <a:t>Típicamente se define con validación cruzada</a:t>
                </a:r>
                <a:endParaRPr lang="es-MX" sz="1600" dirty="0"/>
              </a:p>
              <a:p>
                <a:endParaRPr lang="es-MX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3"/>
                <a:stretch>
                  <a:fillRect l="-824" t="-1264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056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Support</a:t>
            </a:r>
            <a:r>
              <a:rPr lang="es-MX" dirty="0" smtClean="0"/>
              <a:t> Vector </a:t>
            </a:r>
            <a:r>
              <a:rPr lang="es-MX" dirty="0" err="1" smtClean="0"/>
              <a:t>Classifier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s-MX" dirty="0" smtClean="0"/>
                  <a:t>Solamente las observaciones que están en el margen o que violan el margen afectan al </a:t>
                </a:r>
                <a:r>
                  <a:rPr lang="es-MX" dirty="0" err="1" smtClean="0"/>
                  <a:t>hiperplano</a:t>
                </a:r>
                <a:r>
                  <a:rPr lang="es-MX" dirty="0" smtClean="0"/>
                  <a:t> (vectores de soporte)</a:t>
                </a:r>
              </a:p>
              <a:p>
                <a:pPr lvl="1"/>
                <a:r>
                  <a:rPr lang="es-MX" dirty="0" smtClean="0"/>
                  <a:t>Observaciones del lado correcto no afectan al clasificador</a:t>
                </a:r>
              </a:p>
              <a:p>
                <a:pPr lvl="1"/>
                <a:r>
                  <a:rPr lang="es-MX" dirty="0" smtClean="0"/>
                  <a:t>A mayor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s-MX" dirty="0" smtClean="0"/>
                  <a:t>, más vectores de soporte</a:t>
                </a:r>
                <a:endParaRPr lang="es-MX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2118" r="-152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62468" y="1825625"/>
            <a:ext cx="4401064" cy="433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7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Support</a:t>
            </a:r>
            <a:r>
              <a:rPr lang="es-MX" dirty="0" smtClean="0"/>
              <a:t> Vector Machines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/>
              <a:t>Generar un </a:t>
            </a:r>
            <a:r>
              <a:rPr lang="es-MX" dirty="0" smtClean="0"/>
              <a:t>límite de decisión que </a:t>
            </a:r>
            <a:r>
              <a:rPr lang="es-MX" dirty="0"/>
              <a:t>separe de la mejor manera posible las </a:t>
            </a:r>
            <a:r>
              <a:rPr lang="es-MX" dirty="0" smtClean="0"/>
              <a:t>clases</a:t>
            </a:r>
          </a:p>
          <a:p>
            <a:r>
              <a:rPr lang="es-MX" dirty="0" smtClean="0"/>
              <a:t>El método de </a:t>
            </a:r>
            <a:r>
              <a:rPr lang="es-MX" dirty="0" err="1" smtClean="0"/>
              <a:t>support</a:t>
            </a:r>
            <a:r>
              <a:rPr lang="es-MX" dirty="0" smtClean="0"/>
              <a:t> vector </a:t>
            </a:r>
            <a:r>
              <a:rPr lang="es-MX" dirty="0" err="1" smtClean="0"/>
              <a:t>classifier</a:t>
            </a:r>
            <a:r>
              <a:rPr lang="es-MX" dirty="0" smtClean="0"/>
              <a:t> es muy útil si el límite de separación es lineal</a:t>
            </a:r>
          </a:p>
          <a:p>
            <a:r>
              <a:rPr lang="es-MX" dirty="0" smtClean="0"/>
              <a:t>Ningún clasificador lineal hará un buen trabajo con los datos mostrados</a:t>
            </a:r>
            <a:endParaRPr lang="es-MX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96758" y="1825625"/>
            <a:ext cx="4332483" cy="433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58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Objetivos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err="1" smtClean="0"/>
              <a:t>Maximal</a:t>
            </a:r>
            <a:r>
              <a:rPr lang="es-MX" dirty="0" smtClean="0"/>
              <a:t> </a:t>
            </a:r>
            <a:r>
              <a:rPr lang="es-MX" dirty="0" err="1" smtClean="0"/>
              <a:t>Margin</a:t>
            </a:r>
            <a:r>
              <a:rPr lang="es-MX" dirty="0" smtClean="0"/>
              <a:t> </a:t>
            </a:r>
            <a:r>
              <a:rPr lang="es-MX" dirty="0" err="1" smtClean="0"/>
              <a:t>Classifier</a:t>
            </a:r>
            <a:endParaRPr lang="es-MX" dirty="0" smtClean="0"/>
          </a:p>
          <a:p>
            <a:r>
              <a:rPr lang="es-MX" dirty="0" err="1" smtClean="0"/>
              <a:t>Support</a:t>
            </a:r>
            <a:r>
              <a:rPr lang="es-MX" dirty="0" smtClean="0"/>
              <a:t> Vector </a:t>
            </a:r>
            <a:r>
              <a:rPr lang="es-MX" dirty="0" err="1" smtClean="0"/>
              <a:t>Classifier</a:t>
            </a:r>
            <a:endParaRPr lang="es-MX" dirty="0" smtClean="0"/>
          </a:p>
          <a:p>
            <a:r>
              <a:rPr lang="es-MX" dirty="0" err="1" smtClean="0"/>
              <a:t>Support</a:t>
            </a:r>
            <a:r>
              <a:rPr lang="es-MX" dirty="0" smtClean="0"/>
              <a:t> Vector Machines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57762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Support</a:t>
            </a:r>
            <a:r>
              <a:rPr lang="es-MX" dirty="0" smtClean="0"/>
              <a:t> Vector Machines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s-MX" dirty="0" smtClean="0"/>
                  <a:t>Ya exploramos este problema previamente con la regresión lineal</a:t>
                </a:r>
              </a:p>
              <a:p>
                <a:pPr lvl="1"/>
                <a:r>
                  <a:rPr lang="es-MX" dirty="0" smtClean="0"/>
                  <a:t>Aumentamos el espacio de variables usando funciones cuadráticas, cúbicas o de órdenes mayores de los predictores</a:t>
                </a:r>
              </a:p>
              <a:p>
                <a:r>
                  <a:rPr lang="es-MX" dirty="0" smtClean="0"/>
                  <a:t>Podemos hacer lo mismo en este caso, pasando de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MX" dirty="0" smtClean="0"/>
              </a:p>
              <a:p>
                <a:pPr marL="0" indent="0">
                  <a:buNone/>
                </a:pPr>
                <a:r>
                  <a:rPr lang="es-MX" dirty="0"/>
                  <a:t> </a:t>
                </a:r>
                <a:r>
                  <a:rPr lang="es-MX" dirty="0" smtClean="0"/>
                  <a:t> 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s-MX" dirty="0" smtClean="0"/>
              </a:p>
              <a:p>
                <a:pPr marL="0" indent="0">
                  <a:buNone/>
                </a:pPr>
                <a:r>
                  <a:rPr lang="es-MX" dirty="0"/>
                  <a:t> </a:t>
                </a:r>
                <a:r>
                  <a:rPr lang="es-MX" dirty="0" smtClean="0"/>
                  <a:t> que se puede representar como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s-MX" dirty="0" smtClean="0"/>
              </a:p>
              <a:p>
                <a:r>
                  <a:rPr lang="es-MX" dirty="0" smtClean="0"/>
                  <a:t>El sistema a resolver seguiría siendo lineal (en el nuevo espacio aumentado), pero el límite de decisión no sería lineal (en el espacio original)</a:t>
                </a:r>
                <a:endParaRPr lang="es-MX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1059" t="-562" r="-1412" b="-84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96758" y="1825625"/>
            <a:ext cx="4332483" cy="433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9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Support</a:t>
            </a:r>
            <a:r>
              <a:rPr lang="es-MX" dirty="0" smtClean="0"/>
              <a:t> Vector Machines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Hay </a:t>
            </a:r>
            <a:r>
              <a:rPr lang="en-US" dirty="0" err="1" smtClean="0"/>
              <a:t>muchas</a:t>
            </a:r>
            <a:r>
              <a:rPr lang="en-US" dirty="0" smtClean="0"/>
              <a:t> </a:t>
            </a:r>
            <a:r>
              <a:rPr lang="en-US" dirty="0" err="1" smtClean="0"/>
              <a:t>formas</a:t>
            </a:r>
            <a:r>
              <a:rPr lang="en-US" dirty="0" smtClean="0"/>
              <a:t> de </a:t>
            </a:r>
            <a:r>
              <a:rPr lang="en-US" dirty="0" err="1" smtClean="0"/>
              <a:t>crecer</a:t>
            </a:r>
            <a:r>
              <a:rPr lang="en-US" dirty="0" smtClean="0"/>
              <a:t> el </a:t>
            </a:r>
            <a:r>
              <a:rPr lang="en-US" dirty="0" err="1" smtClean="0"/>
              <a:t>espacio</a:t>
            </a:r>
            <a:r>
              <a:rPr lang="en-US" dirty="0" smtClean="0"/>
              <a:t> de </a:t>
            </a:r>
            <a:r>
              <a:rPr lang="en-US" dirty="0" err="1" smtClean="0"/>
              <a:t>predictores</a:t>
            </a:r>
            <a:endParaRPr lang="en-US" dirty="0" smtClean="0"/>
          </a:p>
          <a:p>
            <a:pPr lvl="1"/>
            <a:r>
              <a:rPr lang="en-US" dirty="0" err="1" smtClean="0"/>
              <a:t>Polinomiales</a:t>
            </a:r>
            <a:r>
              <a:rPr lang="en-US" dirty="0" smtClean="0"/>
              <a:t> de </a:t>
            </a:r>
            <a:r>
              <a:rPr lang="en-US" dirty="0" err="1" smtClean="0"/>
              <a:t>órdenes</a:t>
            </a:r>
            <a:r>
              <a:rPr lang="en-US" dirty="0" smtClean="0"/>
              <a:t> </a:t>
            </a:r>
            <a:r>
              <a:rPr lang="en-US" dirty="0" err="1" smtClean="0"/>
              <a:t>mayores</a:t>
            </a:r>
            <a:endParaRPr lang="en-US" dirty="0" smtClean="0"/>
          </a:p>
          <a:p>
            <a:pPr lvl="1"/>
            <a:r>
              <a:rPr lang="en-US" dirty="0" err="1" smtClean="0"/>
              <a:t>Interacciones</a:t>
            </a:r>
            <a:endParaRPr lang="en-US" dirty="0" smtClean="0"/>
          </a:p>
          <a:p>
            <a:pPr lvl="1"/>
            <a:r>
              <a:rPr lang="en-US" dirty="0" err="1" smtClean="0"/>
              <a:t>Exponenciales</a:t>
            </a:r>
            <a:endParaRPr lang="en-US" dirty="0" smtClean="0"/>
          </a:p>
          <a:p>
            <a:pPr lvl="1"/>
            <a:r>
              <a:rPr lang="en-US" dirty="0" err="1" smtClean="0"/>
              <a:t>Senos</a:t>
            </a:r>
            <a:r>
              <a:rPr lang="en-US" dirty="0" smtClean="0"/>
              <a:t>, </a:t>
            </a:r>
            <a:r>
              <a:rPr lang="en-US" dirty="0" err="1" smtClean="0"/>
              <a:t>cosenos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Entre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grande</a:t>
            </a:r>
            <a:r>
              <a:rPr lang="en-US" dirty="0" smtClean="0"/>
              <a:t> el </a:t>
            </a:r>
            <a:r>
              <a:rPr lang="en-US" dirty="0" err="1" smtClean="0"/>
              <a:t>espacio</a:t>
            </a:r>
            <a:r>
              <a:rPr lang="en-US" dirty="0" smtClean="0"/>
              <a:t> de variables,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poder</a:t>
            </a:r>
            <a:r>
              <a:rPr lang="en-US" dirty="0" smtClean="0"/>
              <a:t> </a:t>
            </a:r>
            <a:r>
              <a:rPr lang="en-US" dirty="0" err="1" smtClean="0"/>
              <a:t>computacional</a:t>
            </a:r>
            <a:r>
              <a:rPr lang="en-US" dirty="0" smtClean="0"/>
              <a:t> se </a:t>
            </a:r>
            <a:r>
              <a:rPr lang="en-US" dirty="0" err="1" smtClean="0"/>
              <a:t>necesita</a:t>
            </a:r>
            <a:endParaRPr lang="es-MX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96758" y="1825625"/>
            <a:ext cx="4332483" cy="433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7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Support</a:t>
            </a:r>
            <a:r>
              <a:rPr lang="es-MX" dirty="0" smtClean="0"/>
              <a:t> Vector Machines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dirty="0" smtClean="0"/>
                  <a:t>Si se </a:t>
                </a:r>
                <a:r>
                  <a:rPr lang="en-US" dirty="0" err="1" smtClean="0"/>
                  <a:t>usan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los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multiplicadores</a:t>
                </a:r>
                <a:r>
                  <a:rPr lang="en-US" dirty="0" smtClean="0"/>
                  <a:t> de Lagrange se </a:t>
                </a:r>
                <a:r>
                  <a:rPr lang="en-US" dirty="0" err="1" smtClean="0"/>
                  <a:t>pasa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tener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una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función</a:t>
                </a:r>
                <a:r>
                  <a:rPr lang="en-US" dirty="0" smtClean="0"/>
                  <a:t> con </a:t>
                </a:r>
                <a:r>
                  <a:rPr lang="en-US" dirty="0" err="1" smtClean="0"/>
                  <a:t>coeficientes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por</a:t>
                </a:r>
                <a:r>
                  <a:rPr lang="en-US" dirty="0" smtClean="0"/>
                  <a:t> variable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) a </a:t>
                </a:r>
                <a:r>
                  <a:rPr lang="en-US" dirty="0" err="1" smtClean="0"/>
                  <a:t>una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función</a:t>
                </a:r>
                <a:r>
                  <a:rPr lang="en-US" dirty="0" smtClean="0"/>
                  <a:t> con </a:t>
                </a:r>
                <a:r>
                  <a:rPr lang="en-US" dirty="0" err="1" smtClean="0"/>
                  <a:t>coeficientes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por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observación</a:t>
                </a:r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dirty="0" smtClean="0"/>
                  <a:t>Los </a:t>
                </a:r>
                <a:r>
                  <a:rPr lang="en-US" dirty="0" err="1" smtClean="0"/>
                  <a:t>nuevos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coeficientes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valen</a:t>
                </a:r>
                <a:r>
                  <a:rPr lang="en-US" dirty="0" smtClean="0"/>
                  <a:t> 0 para </a:t>
                </a:r>
                <a:r>
                  <a:rPr lang="en-US" dirty="0" err="1" smtClean="0"/>
                  <a:t>todas</a:t>
                </a:r>
                <a:r>
                  <a:rPr lang="en-US" dirty="0" smtClean="0"/>
                  <a:t> las </a:t>
                </a:r>
                <a:r>
                  <a:rPr lang="en-US" dirty="0" err="1" smtClean="0"/>
                  <a:t>observaciones</a:t>
                </a:r>
                <a:r>
                  <a:rPr lang="en-US" dirty="0" smtClean="0"/>
                  <a:t> que no son </a:t>
                </a:r>
                <a:r>
                  <a:rPr lang="en-US" dirty="0" err="1" smtClean="0"/>
                  <a:t>vectores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soporte</a:t>
                </a:r>
                <a:endParaRPr lang="en-US" dirty="0" smtClean="0"/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dirty="0" smtClean="0"/>
                  <a:t>Support vector classifier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s-MX" dirty="0" smtClean="0"/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s-MX" dirty="0" smtClean="0"/>
                  <a:t>Solo se involucran productos escalares (</a:t>
                </a:r>
                <a:r>
                  <a:rPr lang="es-MX" dirty="0" err="1" smtClean="0"/>
                  <a:t>dot</a:t>
                </a:r>
                <a:r>
                  <a:rPr lang="es-MX" dirty="0" smtClean="0"/>
                  <a:t> </a:t>
                </a:r>
                <a:r>
                  <a:rPr lang="es-MX" dirty="0" err="1" smtClean="0"/>
                  <a:t>product</a:t>
                </a:r>
                <a:r>
                  <a:rPr lang="es-MX" dirty="0" smtClean="0"/>
                  <a:t>)</a:t>
                </a:r>
                <a:endParaRPr lang="es-MX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824" r="-824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96758" y="1825625"/>
            <a:ext cx="4332483" cy="433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8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Support</a:t>
            </a:r>
            <a:r>
              <a:rPr lang="es-MX" dirty="0" smtClean="0"/>
              <a:t> Vector Machines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SVM </a:t>
            </a:r>
            <a:r>
              <a:rPr lang="en-US" dirty="0" err="1" smtClean="0"/>
              <a:t>usa</a:t>
            </a:r>
            <a:r>
              <a:rPr lang="en-US" dirty="0" smtClean="0"/>
              <a:t> kernels (</a:t>
            </a:r>
            <a:r>
              <a:rPr lang="en-US" dirty="0" err="1" smtClean="0"/>
              <a:t>función</a:t>
            </a:r>
            <a:r>
              <a:rPr lang="en-US" dirty="0" smtClean="0"/>
              <a:t> que </a:t>
            </a:r>
            <a:r>
              <a:rPr lang="en-US" dirty="0" err="1" smtClean="0"/>
              <a:t>cuantifica</a:t>
            </a:r>
            <a:r>
              <a:rPr lang="en-US" dirty="0" smtClean="0"/>
              <a:t> </a:t>
            </a:r>
            <a:r>
              <a:rPr lang="en-US" dirty="0" err="1" smtClean="0"/>
              <a:t>similitud</a:t>
            </a:r>
            <a:r>
              <a:rPr lang="en-US" dirty="0" smtClean="0"/>
              <a:t> entre </a:t>
            </a:r>
            <a:r>
              <a:rPr lang="en-US" dirty="0" err="1" smtClean="0"/>
              <a:t>observaciones</a:t>
            </a:r>
            <a:r>
              <a:rPr lang="en-US" dirty="0" smtClean="0"/>
              <a:t>) para </a:t>
            </a:r>
            <a:r>
              <a:rPr lang="en-US" dirty="0" err="1" smtClean="0"/>
              <a:t>generalizar</a:t>
            </a:r>
            <a:r>
              <a:rPr lang="en-US" dirty="0" smtClean="0"/>
              <a:t> el </a:t>
            </a:r>
            <a:r>
              <a:rPr lang="en-US" dirty="0" err="1" smtClean="0"/>
              <a:t>producto</a:t>
            </a:r>
            <a:r>
              <a:rPr lang="en-US" dirty="0" smtClean="0"/>
              <a:t> </a:t>
            </a:r>
            <a:r>
              <a:rPr lang="en-US" dirty="0" err="1" smtClean="0"/>
              <a:t>punto</a:t>
            </a:r>
            <a:endParaRPr lang="en-US" dirty="0" smtClean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Evita </a:t>
            </a:r>
            <a:r>
              <a:rPr lang="en-US" dirty="0" err="1" smtClean="0"/>
              <a:t>una</a:t>
            </a:r>
            <a:r>
              <a:rPr lang="en-US" dirty="0" smtClean="0"/>
              <a:t> gran </a:t>
            </a:r>
            <a:r>
              <a:rPr lang="en-US" dirty="0" err="1" smtClean="0"/>
              <a:t>carga</a:t>
            </a:r>
            <a:r>
              <a:rPr lang="en-US" dirty="0" smtClean="0"/>
              <a:t> </a:t>
            </a:r>
            <a:r>
              <a:rPr lang="en-US" dirty="0" err="1" smtClean="0"/>
              <a:t>computacional</a:t>
            </a:r>
            <a:r>
              <a:rPr lang="en-US" dirty="0" smtClean="0"/>
              <a:t> al solo </a:t>
            </a:r>
            <a:r>
              <a:rPr lang="en-US" dirty="0" err="1" smtClean="0"/>
              <a:t>optimizar</a:t>
            </a:r>
            <a:r>
              <a:rPr lang="en-US" dirty="0" smtClean="0"/>
              <a:t>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coeficientes</a:t>
            </a:r>
            <a:r>
              <a:rPr lang="en-US" dirty="0" smtClean="0"/>
              <a:t> de las </a:t>
            </a:r>
            <a:r>
              <a:rPr lang="en-US" dirty="0" err="1" smtClean="0"/>
              <a:t>observaciones</a:t>
            </a:r>
            <a:r>
              <a:rPr lang="en-US" dirty="0" smtClean="0"/>
              <a:t> que </a:t>
            </a:r>
            <a:r>
              <a:rPr lang="en-US" dirty="0" err="1" smtClean="0"/>
              <a:t>fungen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vectores</a:t>
            </a:r>
            <a:r>
              <a:rPr lang="en-US" dirty="0" smtClean="0"/>
              <a:t> de </a:t>
            </a:r>
            <a:r>
              <a:rPr lang="en-US" dirty="0" err="1" smtClean="0"/>
              <a:t>soporte</a:t>
            </a:r>
            <a:endParaRPr lang="en-US" dirty="0" smtClean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gran </a:t>
            </a:r>
            <a:r>
              <a:rPr lang="en-US" dirty="0" err="1" smtClean="0"/>
              <a:t>variedad</a:t>
            </a:r>
            <a:r>
              <a:rPr lang="en-US" dirty="0" smtClean="0"/>
              <a:t> de </a:t>
            </a:r>
            <a:r>
              <a:rPr lang="en-US" dirty="0" err="1" smtClean="0"/>
              <a:t>formas</a:t>
            </a:r>
            <a:r>
              <a:rPr lang="en-US" dirty="0" smtClean="0"/>
              <a:t>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límites</a:t>
            </a:r>
            <a:r>
              <a:rPr lang="en-US" dirty="0" smtClean="0"/>
              <a:t> de </a:t>
            </a:r>
            <a:r>
              <a:rPr lang="en-US" dirty="0" err="1" smtClean="0"/>
              <a:t>decisión</a:t>
            </a:r>
            <a:endParaRPr lang="en-US" dirty="0" smtClean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trabajar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espacios</a:t>
            </a:r>
            <a:r>
              <a:rPr lang="en-US" dirty="0" smtClean="0"/>
              <a:t> de variables con </a:t>
            </a:r>
            <a:r>
              <a:rPr lang="en-US" dirty="0" err="1" smtClean="0"/>
              <a:t>dimensiones</a:t>
            </a:r>
            <a:r>
              <a:rPr lang="en-US" dirty="0" smtClean="0"/>
              <a:t> </a:t>
            </a:r>
            <a:r>
              <a:rPr lang="en-US" dirty="0" err="1" smtClean="0"/>
              <a:t>muy</a:t>
            </a:r>
            <a:r>
              <a:rPr lang="en-US" dirty="0" smtClean="0"/>
              <a:t> </a:t>
            </a:r>
            <a:r>
              <a:rPr lang="en-US" dirty="0" err="1" smtClean="0"/>
              <a:t>grandes</a:t>
            </a:r>
            <a:r>
              <a:rPr lang="en-US" dirty="0" smtClean="0"/>
              <a:t>, </a:t>
            </a:r>
            <a:r>
              <a:rPr lang="en-US" dirty="0" err="1" smtClean="0"/>
              <a:t>incluso</a:t>
            </a:r>
            <a:r>
              <a:rPr lang="en-US" dirty="0" smtClean="0"/>
              <a:t> </a:t>
            </a:r>
            <a:r>
              <a:rPr lang="en-US" dirty="0" err="1" smtClean="0"/>
              <a:t>infinitas</a:t>
            </a:r>
            <a:endParaRPr lang="en-US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96758" y="1825625"/>
            <a:ext cx="4332483" cy="433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9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Support</a:t>
            </a:r>
            <a:r>
              <a:rPr lang="es-MX" dirty="0" smtClean="0"/>
              <a:t> Vector Machines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dirty="0" smtClean="0"/>
                  <a:t>Función general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dirty="0" smtClean="0"/>
                  <a:t>Kernel lineal (support vector classifier)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dirty="0" smtClean="0"/>
                  <a:t>Kernel </a:t>
                </a:r>
                <a:r>
                  <a:rPr lang="en-US" dirty="0" err="1" smtClean="0"/>
                  <a:t>polinomial</a:t>
                </a:r>
                <a:r>
                  <a:rPr lang="en-US" dirty="0" smtClean="0"/>
                  <a:t> (</a:t>
                </a:r>
                <a:r>
                  <a:rPr lang="en-US" dirty="0" err="1" smtClean="0"/>
                  <a:t>orden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dirty="0" smtClean="0"/>
                  <a:t>Kernel radial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35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96758" y="1825625"/>
            <a:ext cx="4332483" cy="43386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758" y="1825625"/>
            <a:ext cx="4350341" cy="433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920" y="1825625"/>
            <a:ext cx="4344179" cy="433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1241" y="1825625"/>
            <a:ext cx="4338000" cy="43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8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Espacio de variables infinito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749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SVM </a:t>
            </a:r>
            <a:r>
              <a:rPr lang="es-MX" dirty="0" err="1" smtClean="0"/>
              <a:t>multiclase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s-MX" dirty="0" smtClean="0"/>
                  <a:t>Uno contra uno</a:t>
                </a:r>
              </a:p>
              <a:p>
                <a:pPr lvl="1"/>
                <a:r>
                  <a:rPr lang="es-MX" dirty="0" smtClean="0"/>
                  <a:t>Un clasificador para cada posible par de clases</a:t>
                </a:r>
              </a:p>
              <a:p>
                <a:pPr lvl="1"/>
                <a:r>
                  <a:rPr lang="es-MX" dirty="0" smtClean="0"/>
                  <a:t>Contamos cuántas veces se obtuvo cada clase como resultado</a:t>
                </a:r>
              </a:p>
              <a:p>
                <a:pPr lvl="1"/>
                <a:r>
                  <a:rPr lang="es-MX" dirty="0" smtClean="0"/>
                  <a:t>Se predice la clase más frecuente</a:t>
                </a:r>
              </a:p>
              <a:p>
                <a:r>
                  <a:rPr lang="es-MX" dirty="0" smtClean="0"/>
                  <a:t>Clases A, B, C, 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s-MX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s-MX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s-MX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s-MX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s-MX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1882" t="-3371" b="-224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s-MX" dirty="0" smtClean="0"/>
                  <a:t>Uno contra todos</a:t>
                </a:r>
              </a:p>
              <a:p>
                <a:pPr lvl="1"/>
                <a:r>
                  <a:rPr lang="es-MX" dirty="0" smtClean="0"/>
                  <a:t>Un clasificador por clase</a:t>
                </a:r>
              </a:p>
              <a:p>
                <a:pPr lvl="1"/>
                <a:r>
                  <a:rPr lang="es-MX" dirty="0" smtClean="0"/>
                  <a:t>Se calcula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s-MX" dirty="0" smtClean="0"/>
                  <a:t> para cada clasificador</a:t>
                </a:r>
              </a:p>
              <a:p>
                <a:pPr lvl="1"/>
                <a:r>
                  <a:rPr lang="es-MX" dirty="0" smtClean="0"/>
                  <a:t>Se predice la clase con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s-MX" dirty="0" smtClean="0"/>
                  <a:t> más grande</a:t>
                </a:r>
              </a:p>
              <a:p>
                <a:r>
                  <a:rPr lang="es-MX" dirty="0" smtClean="0"/>
                  <a:t>Clases A, B, C, 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s-MX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s-MX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s-MX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s-MX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3"/>
                <a:stretch>
                  <a:fillRect l="-188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822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Introducción</a:t>
            </a:r>
            <a:endParaRPr lang="es-MX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 smtClean="0"/>
              <a:t>Clasificador típicamente considerado como uno de los mejores</a:t>
            </a:r>
          </a:p>
          <a:p>
            <a:r>
              <a:rPr lang="es-MX" dirty="0" smtClean="0"/>
              <a:t>Muy utilizado en múltiples áreas de la ciencia</a:t>
            </a:r>
          </a:p>
          <a:p>
            <a:pPr lvl="1"/>
            <a:r>
              <a:rPr lang="es-MX" dirty="0" smtClean="0"/>
              <a:t>¿Quién encuentra la más rara/interesante?</a:t>
            </a:r>
          </a:p>
          <a:p>
            <a:pPr lvl="1"/>
            <a:r>
              <a:rPr lang="es-MX" dirty="0" smtClean="0"/>
              <a:t>Entren a google </a:t>
            </a:r>
            <a:r>
              <a:rPr lang="es-MX" dirty="0" err="1" smtClean="0"/>
              <a:t>scholar</a:t>
            </a:r>
            <a:r>
              <a:rPr lang="es-MX" dirty="0" smtClean="0"/>
              <a:t> y busquen SVM + algo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35840"/>
            <a:ext cx="5181600" cy="291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96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Hiperplanos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s-MX" dirty="0" smtClean="0"/>
                  <a:t>En un espacio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s-MX" dirty="0" smtClean="0"/>
                  <a:t>-dimensional, un </a:t>
                </a:r>
                <a:r>
                  <a:rPr lang="es-MX" dirty="0" err="1" smtClean="0"/>
                  <a:t>hiperplano</a:t>
                </a:r>
                <a:r>
                  <a:rPr lang="es-MX" dirty="0" smtClean="0"/>
                  <a:t> es un </a:t>
                </a:r>
                <a:r>
                  <a:rPr lang="es-MX" dirty="0" err="1" smtClean="0"/>
                  <a:t>subespacio</a:t>
                </a:r>
                <a:r>
                  <a:rPr lang="es-MX" dirty="0" smtClean="0"/>
                  <a:t> plano y afín con dimensiones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s-MX" dirty="0" smtClean="0"/>
              </a:p>
              <a:p>
                <a:pPr lvl="1"/>
                <a:r>
                  <a:rPr lang="es-MX" dirty="0" smtClean="0"/>
                  <a:t>En dos dimensiones, se tendría un </a:t>
                </a:r>
                <a:r>
                  <a:rPr lang="es-MX" dirty="0" err="1" smtClean="0"/>
                  <a:t>subespacio</a:t>
                </a:r>
                <a:r>
                  <a:rPr lang="es-MX" dirty="0" smtClean="0"/>
                  <a:t> plano de una dimensión, una línea</a:t>
                </a:r>
              </a:p>
              <a:p>
                <a:pPr lvl="1"/>
                <a:r>
                  <a:rPr lang="es-MX" dirty="0" smtClean="0"/>
                  <a:t>En tres dimensiones, se tendría un </a:t>
                </a:r>
                <a:r>
                  <a:rPr lang="es-MX" dirty="0" err="1" smtClean="0"/>
                  <a:t>subespacio</a:t>
                </a:r>
                <a:r>
                  <a:rPr lang="es-MX" dirty="0" smtClean="0"/>
                  <a:t> plano de dos dimensiones, un plano</a:t>
                </a:r>
              </a:p>
              <a:p>
                <a:pPr lvl="1"/>
                <a:r>
                  <a:rPr lang="es-MX" dirty="0" smtClean="0"/>
                  <a:t>Para más de tres dimensiones, se tendrían </a:t>
                </a:r>
                <a:r>
                  <a:rPr lang="es-MX" dirty="0" err="1" smtClean="0"/>
                  <a:t>hiperplanos</a:t>
                </a:r>
                <a:endParaRPr lang="es-MX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2118" r="-235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94265" y="1825625"/>
            <a:ext cx="4737469" cy="43386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94265" y="6163625"/>
            <a:ext cx="21707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800" dirty="0" smtClean="0">
                <a:solidFill>
                  <a:schemeClr val="bg1"/>
                </a:solidFill>
              </a:rPr>
              <a:t>Obtenido de </a:t>
            </a:r>
            <a:r>
              <a:rPr lang="es-MX" sz="800" dirty="0" err="1" smtClean="0">
                <a:solidFill>
                  <a:schemeClr val="bg1"/>
                </a:solidFill>
              </a:rPr>
              <a:t>Introduction</a:t>
            </a:r>
            <a:r>
              <a:rPr lang="es-MX" sz="800" dirty="0" smtClean="0">
                <a:solidFill>
                  <a:schemeClr val="bg1"/>
                </a:solidFill>
              </a:rPr>
              <a:t> to </a:t>
            </a:r>
            <a:r>
              <a:rPr lang="es-MX" sz="800" dirty="0" err="1" smtClean="0">
                <a:solidFill>
                  <a:schemeClr val="bg1"/>
                </a:solidFill>
              </a:rPr>
              <a:t>Statistical</a:t>
            </a:r>
            <a:r>
              <a:rPr lang="es-MX" sz="800" dirty="0" smtClean="0">
                <a:solidFill>
                  <a:schemeClr val="bg1"/>
                </a:solidFill>
              </a:rPr>
              <a:t> </a:t>
            </a:r>
            <a:r>
              <a:rPr lang="es-MX" sz="800" dirty="0" err="1" smtClean="0">
                <a:solidFill>
                  <a:schemeClr val="bg1"/>
                </a:solidFill>
              </a:rPr>
              <a:t>Learning</a:t>
            </a:r>
            <a:endParaRPr lang="es-MX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91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Hiperplanos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 smtClean="0"/>
                  <a:t>Definición </a:t>
                </a:r>
                <a:r>
                  <a:rPr lang="en-US" sz="2400" dirty="0" err="1" smtClean="0"/>
                  <a:t>matemática</a:t>
                </a:r>
                <a:r>
                  <a:rPr lang="en-US" sz="2400" dirty="0" smtClean="0"/>
                  <a:t> de un </a:t>
                </a:r>
                <a:r>
                  <a:rPr lang="en-US" sz="2400" dirty="0" err="1" smtClean="0"/>
                  <a:t>hiperplano</a:t>
                </a:r>
                <a:endParaRPr lang="en-US" sz="2400" dirty="0" smtClean="0"/>
              </a:p>
              <a:p>
                <a:pPr lvl="1"/>
                <a:r>
                  <a:rPr lang="en-US" sz="2000" dirty="0" err="1" smtClean="0"/>
                  <a:t>En</a:t>
                </a:r>
                <a:r>
                  <a:rPr lang="en-US" sz="2000" dirty="0" smtClean="0"/>
                  <a:t> dos </a:t>
                </a:r>
                <a:r>
                  <a:rPr lang="en-US" sz="2000" dirty="0" err="1" smtClean="0"/>
                  <a:t>dimensiones</a:t>
                </a:r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 smtClean="0"/>
              </a:p>
              <a:p>
                <a:pPr lvl="1"/>
                <a:r>
                  <a:rPr lang="en-US" sz="2000" dirty="0" err="1" smtClean="0"/>
                  <a:t>En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más</a:t>
                </a:r>
                <a:r>
                  <a:rPr lang="en-US" sz="2000" dirty="0" smtClean="0"/>
                  <a:t> </a:t>
                </a:r>
                <a:r>
                  <a:rPr lang="en-US" sz="2000" dirty="0" err="1" smtClean="0"/>
                  <a:t>dimensiones</a:t>
                </a:r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s-MX" sz="2400" dirty="0" smtClean="0"/>
                  <a:t>Cualquier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s-MX" sz="2400" dirty="0" smtClean="0"/>
                  <a:t> que genere un </a:t>
                </a:r>
                <a14:m>
                  <m:oMath xmlns:m="http://schemas.openxmlformats.org/officeDocument/2006/math">
                    <m:r>
                      <a:rPr lang="es-MX" sz="240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s-MX" sz="2400" dirty="0" smtClean="0"/>
                  <a:t> es un punto en el </a:t>
                </a:r>
                <a:r>
                  <a:rPr lang="es-MX" sz="2400" dirty="0" err="1" smtClean="0"/>
                  <a:t>hiperplano</a:t>
                </a:r>
                <a:endParaRPr lang="es-MX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164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94265" y="1825625"/>
            <a:ext cx="4737469" cy="43386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94265" y="6163625"/>
            <a:ext cx="21707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800" dirty="0" smtClean="0">
                <a:solidFill>
                  <a:schemeClr val="bg1"/>
                </a:solidFill>
              </a:rPr>
              <a:t>Obtenido de </a:t>
            </a:r>
            <a:r>
              <a:rPr lang="es-MX" sz="800" dirty="0" err="1" smtClean="0">
                <a:solidFill>
                  <a:schemeClr val="bg1"/>
                </a:solidFill>
              </a:rPr>
              <a:t>Introduction</a:t>
            </a:r>
            <a:r>
              <a:rPr lang="es-MX" sz="800" dirty="0" smtClean="0">
                <a:solidFill>
                  <a:schemeClr val="bg1"/>
                </a:solidFill>
              </a:rPr>
              <a:t> to </a:t>
            </a:r>
            <a:r>
              <a:rPr lang="es-MX" sz="800" dirty="0" err="1" smtClean="0">
                <a:solidFill>
                  <a:schemeClr val="bg1"/>
                </a:solidFill>
              </a:rPr>
              <a:t>Statistical</a:t>
            </a:r>
            <a:r>
              <a:rPr lang="es-MX" sz="800" dirty="0" smtClean="0">
                <a:solidFill>
                  <a:schemeClr val="bg1"/>
                </a:solidFill>
              </a:rPr>
              <a:t> </a:t>
            </a:r>
            <a:r>
              <a:rPr lang="es-MX" sz="800" dirty="0" err="1" smtClean="0">
                <a:solidFill>
                  <a:schemeClr val="bg1"/>
                </a:solidFill>
              </a:rPr>
              <a:t>Learning</a:t>
            </a:r>
            <a:endParaRPr lang="es-MX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20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Hiperplanos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Cualquier </a:t>
                </a:r>
                <a:r>
                  <a:rPr lang="en-US" dirty="0" err="1" smtClean="0"/>
                  <a:t>punto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fuera</a:t>
                </a:r>
                <a:r>
                  <a:rPr lang="en-US" dirty="0" smtClean="0"/>
                  <a:t> del </a:t>
                </a:r>
                <a:r>
                  <a:rPr lang="en-US" dirty="0" err="1" smtClean="0"/>
                  <a:t>hiperplano</a:t>
                </a: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El </a:t>
                </a:r>
                <a:r>
                  <a:rPr lang="en-US" dirty="0" err="1" smtClean="0"/>
                  <a:t>hiperplano</a:t>
                </a:r>
                <a:r>
                  <a:rPr lang="en-US" dirty="0" smtClean="0"/>
                  <a:t> divide el </a:t>
                </a:r>
                <a:r>
                  <a:rPr lang="en-US" dirty="0" err="1" smtClean="0"/>
                  <a:t>espacio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 smtClean="0"/>
                  <a:t>-dimensional </a:t>
                </a:r>
                <a:r>
                  <a:rPr lang="en-US" dirty="0" err="1" smtClean="0"/>
                  <a:t>en</a:t>
                </a:r>
                <a:r>
                  <a:rPr lang="en-US" dirty="0" smtClean="0"/>
                  <a:t> dos </a:t>
                </a:r>
                <a:r>
                  <a:rPr lang="en-US" dirty="0" err="1" smtClean="0"/>
                  <a:t>partes</a:t>
                </a:r>
                <a:endParaRPr lang="en-US" dirty="0" smtClean="0"/>
              </a:p>
              <a:p>
                <a:pPr lvl="1"/>
                <a:r>
                  <a:rPr lang="en-US" dirty="0" err="1" smtClean="0"/>
                  <a:t>Podemos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definir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qué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lado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está</a:t>
                </a:r>
                <a:r>
                  <a:rPr lang="en-US" dirty="0" smtClean="0"/>
                  <a:t> un </a:t>
                </a:r>
                <a:r>
                  <a:rPr lang="en-US" dirty="0" err="1" smtClean="0"/>
                  <a:t>punto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simplemente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revisando</a:t>
                </a:r>
                <a:r>
                  <a:rPr lang="en-US" dirty="0" smtClean="0"/>
                  <a:t> el </a:t>
                </a:r>
                <a:r>
                  <a:rPr lang="en-US" dirty="0" err="1" smtClean="0"/>
                  <a:t>signo</a:t>
                </a:r>
                <a:r>
                  <a:rPr lang="en-US" dirty="0" smtClean="0"/>
                  <a:t> de la </a:t>
                </a:r>
                <a:r>
                  <a:rPr lang="en-US" dirty="0" err="1" smtClean="0"/>
                  <a:t>función</a:t>
                </a:r>
                <a:r>
                  <a:rPr lang="en-US" dirty="0" smtClean="0"/>
                  <a:t> del </a:t>
                </a:r>
                <a:r>
                  <a:rPr lang="en-US" dirty="0" err="1" smtClean="0"/>
                  <a:t>hiperplano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188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94265" y="1825625"/>
            <a:ext cx="4737469" cy="43386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94265" y="6163625"/>
            <a:ext cx="21707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800" dirty="0" smtClean="0">
                <a:solidFill>
                  <a:schemeClr val="bg1"/>
                </a:solidFill>
              </a:rPr>
              <a:t>Obtenido de </a:t>
            </a:r>
            <a:r>
              <a:rPr lang="es-MX" sz="800" dirty="0" err="1" smtClean="0">
                <a:solidFill>
                  <a:schemeClr val="bg1"/>
                </a:solidFill>
              </a:rPr>
              <a:t>Introduction</a:t>
            </a:r>
            <a:r>
              <a:rPr lang="es-MX" sz="800" dirty="0" smtClean="0">
                <a:solidFill>
                  <a:schemeClr val="bg1"/>
                </a:solidFill>
              </a:rPr>
              <a:t> to </a:t>
            </a:r>
            <a:r>
              <a:rPr lang="es-MX" sz="800" dirty="0" err="1" smtClean="0">
                <a:solidFill>
                  <a:schemeClr val="bg1"/>
                </a:solidFill>
              </a:rPr>
              <a:t>Statistical</a:t>
            </a:r>
            <a:r>
              <a:rPr lang="es-MX" sz="800" dirty="0" smtClean="0">
                <a:solidFill>
                  <a:schemeClr val="bg1"/>
                </a:solidFill>
              </a:rPr>
              <a:t> </a:t>
            </a:r>
            <a:r>
              <a:rPr lang="es-MX" sz="800" dirty="0" err="1" smtClean="0">
                <a:solidFill>
                  <a:schemeClr val="bg1"/>
                </a:solidFill>
              </a:rPr>
              <a:t>Learning</a:t>
            </a:r>
            <a:endParaRPr lang="es-MX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14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Clasificación con </a:t>
            </a:r>
            <a:r>
              <a:rPr lang="es-MX" dirty="0" err="1" smtClean="0"/>
              <a:t>hiperplanos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s-MX" dirty="0" smtClean="0"/>
                  <a:t>Generar un </a:t>
                </a:r>
                <a:r>
                  <a:rPr lang="es-MX" dirty="0" err="1" smtClean="0"/>
                  <a:t>hiperplano</a:t>
                </a:r>
                <a:r>
                  <a:rPr lang="es-MX" dirty="0" smtClean="0"/>
                  <a:t> que separe de la mejor manera posible las clases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&lt;0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Se </a:t>
                </a:r>
                <a:r>
                  <a:rPr lang="en-US" dirty="0" err="1" smtClean="0"/>
                  <a:t>puede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expresar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una</a:t>
                </a:r>
                <a:r>
                  <a:rPr lang="en-US" dirty="0" smtClean="0"/>
                  <a:t> sola </a:t>
                </a:r>
                <a:r>
                  <a:rPr lang="en-US" dirty="0" err="1" smtClean="0"/>
                  <a:t>ecuación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como</a:t>
                </a: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para </a:t>
                </a:r>
                <a:r>
                  <a:rPr lang="en-US" dirty="0" err="1" smtClean="0"/>
                  <a:t>toda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 smtClean="0"/>
              </a:p>
              <a:p>
                <a:r>
                  <a:rPr lang="en-US" dirty="0" err="1" smtClean="0"/>
                  <a:t>Clasificador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sign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s-MX" dirty="0" smtClean="0"/>
              </a:p>
              <a:p>
                <a:pPr lvl="1"/>
                <a:r>
                  <a:rPr lang="es-MX" dirty="0" smtClean="0"/>
                  <a:t>La magnitud hace referencia a nuestra confianza en la predicción</a:t>
                </a:r>
                <a:endParaRPr lang="es-MX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1647" r="-58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730" y="1825625"/>
            <a:ext cx="4350540" cy="43386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369" y="1825625"/>
            <a:ext cx="4349901" cy="433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000" y="1825625"/>
            <a:ext cx="4338000" cy="433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87730" y="6163625"/>
            <a:ext cx="21707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800" dirty="0" smtClean="0">
                <a:solidFill>
                  <a:schemeClr val="bg1"/>
                </a:solidFill>
              </a:rPr>
              <a:t>Obtenido de </a:t>
            </a:r>
            <a:r>
              <a:rPr lang="es-MX" sz="800" dirty="0" err="1" smtClean="0">
                <a:solidFill>
                  <a:schemeClr val="bg1"/>
                </a:solidFill>
              </a:rPr>
              <a:t>Introduction</a:t>
            </a:r>
            <a:r>
              <a:rPr lang="es-MX" sz="800" dirty="0" smtClean="0">
                <a:solidFill>
                  <a:schemeClr val="bg1"/>
                </a:solidFill>
              </a:rPr>
              <a:t> to </a:t>
            </a:r>
            <a:r>
              <a:rPr lang="es-MX" sz="800" dirty="0" err="1" smtClean="0">
                <a:solidFill>
                  <a:schemeClr val="bg1"/>
                </a:solidFill>
              </a:rPr>
              <a:t>Statistical</a:t>
            </a:r>
            <a:r>
              <a:rPr lang="es-MX" sz="800" dirty="0" smtClean="0">
                <a:solidFill>
                  <a:schemeClr val="bg1"/>
                </a:solidFill>
              </a:rPr>
              <a:t> </a:t>
            </a:r>
            <a:r>
              <a:rPr lang="es-MX" sz="800" dirty="0" err="1" smtClean="0">
                <a:solidFill>
                  <a:schemeClr val="bg1"/>
                </a:solidFill>
              </a:rPr>
              <a:t>Learning</a:t>
            </a:r>
            <a:endParaRPr lang="es-MX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00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Maximal</a:t>
            </a:r>
            <a:r>
              <a:rPr lang="es-MX" dirty="0" smtClean="0"/>
              <a:t> </a:t>
            </a:r>
            <a:r>
              <a:rPr lang="es-MX" dirty="0" err="1" smtClean="0"/>
              <a:t>Margin</a:t>
            </a:r>
            <a:r>
              <a:rPr lang="es-MX" dirty="0" smtClean="0"/>
              <a:t> </a:t>
            </a:r>
            <a:r>
              <a:rPr lang="es-MX" dirty="0" err="1" smtClean="0"/>
              <a:t>Classifier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dirty="0" smtClean="0"/>
              <a:t>¿Qué </a:t>
            </a:r>
            <a:r>
              <a:rPr lang="es-MX" dirty="0" err="1" smtClean="0"/>
              <a:t>hiperplano</a:t>
            </a:r>
            <a:r>
              <a:rPr lang="es-MX" dirty="0" smtClean="0"/>
              <a:t> es mejor?</a:t>
            </a:r>
          </a:p>
          <a:p>
            <a:pPr lvl="1"/>
            <a:r>
              <a:rPr lang="es-MX" dirty="0" smtClean="0"/>
              <a:t>Se pueden construir una cantidad infinita de </a:t>
            </a:r>
            <a:r>
              <a:rPr lang="es-MX" dirty="0" err="1" smtClean="0"/>
              <a:t>hiperplanos</a:t>
            </a:r>
            <a:endParaRPr lang="es-MX" dirty="0" smtClean="0"/>
          </a:p>
          <a:p>
            <a:r>
              <a:rPr lang="es-MX" dirty="0" smtClean="0"/>
              <a:t>El </a:t>
            </a:r>
            <a:r>
              <a:rPr lang="es-MX" dirty="0" err="1" smtClean="0"/>
              <a:t>hiperplano</a:t>
            </a:r>
            <a:r>
              <a:rPr lang="es-MX" dirty="0" smtClean="0"/>
              <a:t> de margen máximo es el </a:t>
            </a:r>
            <a:r>
              <a:rPr lang="es-MX" dirty="0" err="1" smtClean="0"/>
              <a:t>hiperplano</a:t>
            </a:r>
            <a:r>
              <a:rPr lang="es-MX" dirty="0" smtClean="0"/>
              <a:t> más lejano a las observaciones de entrenamiento</a:t>
            </a:r>
          </a:p>
          <a:p>
            <a:pPr lvl="1"/>
            <a:r>
              <a:rPr lang="es-MX" dirty="0" smtClean="0"/>
              <a:t>Línea media de la franja más gruesa que se puede generar entre las clases</a:t>
            </a:r>
          </a:p>
          <a:p>
            <a:r>
              <a:rPr lang="es-MX" dirty="0" smtClean="0"/>
              <a:t>Margen</a:t>
            </a:r>
          </a:p>
          <a:p>
            <a:pPr lvl="1"/>
            <a:r>
              <a:rPr lang="es-MX" dirty="0" smtClean="0"/>
              <a:t>Distancia más pequeña entre el </a:t>
            </a:r>
            <a:r>
              <a:rPr lang="es-MX" dirty="0" err="1" smtClean="0"/>
              <a:t>hiperplano</a:t>
            </a:r>
            <a:r>
              <a:rPr lang="es-MX" dirty="0" smtClean="0"/>
              <a:t> y cualquiera de los puntos de entrenamiento</a:t>
            </a:r>
            <a:endParaRPr lang="es-MX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7730" y="1825625"/>
            <a:ext cx="4350540" cy="4338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253" y="1825625"/>
            <a:ext cx="4363017" cy="433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87730" y="6163625"/>
            <a:ext cx="21707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800" dirty="0" smtClean="0">
                <a:solidFill>
                  <a:schemeClr val="bg1"/>
                </a:solidFill>
              </a:rPr>
              <a:t>Obtenido de </a:t>
            </a:r>
            <a:r>
              <a:rPr lang="es-MX" sz="800" dirty="0" err="1" smtClean="0">
                <a:solidFill>
                  <a:schemeClr val="bg1"/>
                </a:solidFill>
              </a:rPr>
              <a:t>Introduction</a:t>
            </a:r>
            <a:r>
              <a:rPr lang="es-MX" sz="800" dirty="0" smtClean="0">
                <a:solidFill>
                  <a:schemeClr val="bg1"/>
                </a:solidFill>
              </a:rPr>
              <a:t> to </a:t>
            </a:r>
            <a:r>
              <a:rPr lang="es-MX" sz="800" dirty="0" err="1" smtClean="0">
                <a:solidFill>
                  <a:schemeClr val="bg1"/>
                </a:solidFill>
              </a:rPr>
              <a:t>Statistical</a:t>
            </a:r>
            <a:r>
              <a:rPr lang="es-MX" sz="800" dirty="0" smtClean="0">
                <a:solidFill>
                  <a:schemeClr val="bg1"/>
                </a:solidFill>
              </a:rPr>
              <a:t> </a:t>
            </a:r>
            <a:r>
              <a:rPr lang="es-MX" sz="800" dirty="0" err="1" smtClean="0">
                <a:solidFill>
                  <a:schemeClr val="bg1"/>
                </a:solidFill>
              </a:rPr>
              <a:t>Learning</a:t>
            </a:r>
            <a:endParaRPr lang="es-MX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87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Distancia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1171" y="1825625"/>
            <a:ext cx="4363658" cy="43386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87730" y="6163625"/>
            <a:ext cx="21707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800" dirty="0" smtClean="0">
                <a:solidFill>
                  <a:schemeClr val="bg1"/>
                </a:solidFill>
              </a:rPr>
              <a:t>Obtenido de </a:t>
            </a:r>
            <a:r>
              <a:rPr lang="es-MX" sz="800" dirty="0" err="1" smtClean="0">
                <a:solidFill>
                  <a:schemeClr val="bg1"/>
                </a:solidFill>
              </a:rPr>
              <a:t>Introduction</a:t>
            </a:r>
            <a:r>
              <a:rPr lang="es-MX" sz="800" dirty="0" smtClean="0">
                <a:solidFill>
                  <a:schemeClr val="bg1"/>
                </a:solidFill>
              </a:rPr>
              <a:t> to </a:t>
            </a:r>
            <a:r>
              <a:rPr lang="es-MX" sz="800" dirty="0" err="1" smtClean="0">
                <a:solidFill>
                  <a:schemeClr val="bg1"/>
                </a:solidFill>
              </a:rPr>
              <a:t>Statistical</a:t>
            </a:r>
            <a:r>
              <a:rPr lang="es-MX" sz="800" dirty="0" smtClean="0">
                <a:solidFill>
                  <a:schemeClr val="bg1"/>
                </a:solidFill>
              </a:rPr>
              <a:t> </a:t>
            </a:r>
            <a:r>
              <a:rPr lang="es-MX" sz="800" dirty="0" err="1" smtClean="0">
                <a:solidFill>
                  <a:schemeClr val="bg1"/>
                </a:solidFill>
              </a:rPr>
              <a:t>Learning</a:t>
            </a:r>
            <a:endParaRPr lang="es-MX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96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DE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DEM" id="{3014A2B2-4370-4614-902A-43BF11F14A54}" vid="{BBDFCD4B-C785-4F6F-ADDD-97841BB2F97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</TotalTime>
  <Words>774</Words>
  <Application>Microsoft Office PowerPoint</Application>
  <PresentationFormat>Widescreen</PresentationFormat>
  <Paragraphs>180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UDEM</vt:lpstr>
      <vt:lpstr>Office Theme</vt:lpstr>
      <vt:lpstr>PowerPoint Presentation</vt:lpstr>
      <vt:lpstr>Objetivos</vt:lpstr>
      <vt:lpstr>Introducción</vt:lpstr>
      <vt:lpstr>Hiperplanos</vt:lpstr>
      <vt:lpstr>Hiperplanos</vt:lpstr>
      <vt:lpstr>Hiperplanos</vt:lpstr>
      <vt:lpstr>Clasificación con hiperplanos</vt:lpstr>
      <vt:lpstr>Maximal Margin Classifier</vt:lpstr>
      <vt:lpstr>Distancia</vt:lpstr>
      <vt:lpstr>Maximal Margin Classifier</vt:lpstr>
      <vt:lpstr>Construcción</vt:lpstr>
      <vt:lpstr>Optimización</vt:lpstr>
      <vt:lpstr>Situaciones no ideales</vt:lpstr>
      <vt:lpstr>Support Vector Classifier</vt:lpstr>
      <vt:lpstr>Support Vector Classifier</vt:lpstr>
      <vt:lpstr>Support Vector Classifier</vt:lpstr>
      <vt:lpstr>Construcción</vt:lpstr>
      <vt:lpstr>Support Vector Classifier</vt:lpstr>
      <vt:lpstr>Support Vector Machines</vt:lpstr>
      <vt:lpstr>Support Vector Machines</vt:lpstr>
      <vt:lpstr>Support Vector Machines</vt:lpstr>
      <vt:lpstr>Support Vector Machines</vt:lpstr>
      <vt:lpstr>Support Vector Machines</vt:lpstr>
      <vt:lpstr>Support Vector Machines</vt:lpstr>
      <vt:lpstr>Espacio de variables infinito</vt:lpstr>
      <vt:lpstr>SVM multiclase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Antonio Martínez Torteya</dc:creator>
  <cp:lastModifiedBy>Antonio Martínez Torteya</cp:lastModifiedBy>
  <cp:revision>55</cp:revision>
  <dcterms:created xsi:type="dcterms:W3CDTF">2023-10-16T07:11:52Z</dcterms:created>
  <dcterms:modified xsi:type="dcterms:W3CDTF">2023-10-19T05:28:35Z</dcterms:modified>
</cp:coreProperties>
</file>